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9" r:id="rId2"/>
    <p:sldId id="257" r:id="rId3"/>
    <p:sldId id="258" r:id="rId4"/>
    <p:sldId id="259" r:id="rId5"/>
    <p:sldId id="260" r:id="rId6"/>
    <p:sldId id="261" r:id="rId7"/>
    <p:sldId id="262" r:id="rId8"/>
    <p:sldId id="263" r:id="rId9"/>
    <p:sldId id="265" r:id="rId10"/>
    <p:sldId id="267" r:id="rId11"/>
    <p:sldId id="268" r:id="rId12"/>
    <p:sldId id="264" r:id="rId13"/>
    <p:sldId id="266" r:id="rId14"/>
    <p:sldId id="270" r:id="rId15"/>
    <p:sldId id="271" r:id="rId16"/>
    <p:sldId id="25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0" y="60"/>
      </p:cViewPr>
      <p:guideLst>
        <p:guide orient="horz" pos="2160"/>
        <p:guide pos="2880"/>
      </p:guideLst>
    </p:cSldViewPr>
  </p:slideViewPr>
  <p:notesTextViewPr>
    <p:cViewPr>
      <p:scale>
        <a:sx n="1" d="1"/>
        <a:sy n="1" d="1"/>
      </p:scale>
      <p:origin x="0" y="0"/>
    </p:cViewPr>
  </p:notesTextViewPr>
  <p:sorterViewPr>
    <p:cViewPr>
      <p:scale>
        <a:sx n="100" d="100"/>
        <a:sy n="100" d="100"/>
      </p:scale>
      <p:origin x="0" y="5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3688A6-E493-4D37-A294-EB556DA2597B}" type="datetimeFigureOut">
              <a:rPr lang="en-US" smtClean="0"/>
              <a:t>11/19/2013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0B72E5-6E47-4768-89FA-DFAB75A5A878}" type="slidenum">
              <a:rPr lang="en-US" smtClean="0"/>
              <a:t>‹#›</a:t>
            </a:fld>
            <a:endParaRPr lang="en-US"/>
          </a:p>
        </p:txBody>
      </p:sp>
    </p:spTree>
    <p:extLst>
      <p:ext uri="{BB962C8B-B14F-4D97-AF65-F5344CB8AC3E}">
        <p14:creationId xmlns:p14="http://schemas.microsoft.com/office/powerpoint/2010/main" val="286167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0B72E5-6E47-4768-89FA-DFAB75A5A878}" type="slidenum">
              <a:rPr lang="en-US" smtClean="0"/>
              <a:t>1</a:t>
            </a:fld>
            <a:endParaRPr lang="en-US"/>
          </a:p>
        </p:txBody>
      </p:sp>
    </p:spTree>
    <p:extLst>
      <p:ext uri="{BB962C8B-B14F-4D97-AF65-F5344CB8AC3E}">
        <p14:creationId xmlns:p14="http://schemas.microsoft.com/office/powerpoint/2010/main" val="1590480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EF2A02-6AAF-4432-9E88-5A23829DADAB}"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FEF68-5A24-4E28-B24F-2DC717C5433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F2A02-6AAF-4432-9E88-5A23829DADAB}"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FEF68-5A24-4E28-B24F-2DC717C543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F2A02-6AAF-4432-9E88-5A23829DADAB}"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FEF68-5A24-4E28-B24F-2DC717C543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EF2A02-6AAF-4432-9E88-5A23829DADAB}"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FEF68-5A24-4E28-B24F-2DC717C543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0EF2A02-6AAF-4432-9E88-5A23829DADAB}"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FEF68-5A24-4E28-B24F-2DC717C5433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EF2A02-6AAF-4432-9E88-5A23829DADAB}"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FEF68-5A24-4E28-B24F-2DC717C5433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EF2A02-6AAF-4432-9E88-5A23829DADAB}" type="datetimeFigureOut">
              <a:rPr lang="en-US" smtClean="0"/>
              <a:t>11/19/2013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9FEF68-5A24-4E28-B24F-2DC717C543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EF2A02-6AAF-4432-9E88-5A23829DADAB}" type="datetimeFigureOut">
              <a:rPr lang="en-US" smtClean="0"/>
              <a:t>11/19/2013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9FEF68-5A24-4E28-B24F-2DC717C543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F2A02-6AAF-4432-9E88-5A23829DADAB}" type="datetimeFigureOut">
              <a:rPr lang="en-US" smtClean="0"/>
              <a:t>11/19/2013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9FEF68-5A24-4E28-B24F-2DC717C543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0EF2A02-6AAF-4432-9E88-5A23829DADAB}" type="datetimeFigureOut">
              <a:rPr lang="en-US" smtClean="0"/>
              <a:t>11/19/2013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69FEF68-5A24-4E28-B24F-2DC717C543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F2A02-6AAF-4432-9E88-5A23829DADAB}"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FEF68-5A24-4E28-B24F-2DC717C543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0EF2A02-6AAF-4432-9E88-5A23829DADAB}" type="datetimeFigureOut">
              <a:rPr lang="en-US" smtClean="0"/>
              <a:t>11/19/2013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69FEF68-5A24-4E28-B24F-2DC717C543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411.rockdale.k12.ga.us/ss/StuSup/Shared%20Documents/Suicide,%20Homicide,%20Terrorist%20Threat/TeenDepressionFactSheet.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 O. S.</a:t>
            </a:r>
            <a:br>
              <a:rPr lang="en-US" dirty="0" smtClean="0"/>
            </a:br>
            <a:r>
              <a:rPr lang="en-US" dirty="0" smtClean="0"/>
              <a:t>Signs of Suicide</a:t>
            </a:r>
            <a:endParaRPr lang="en-US" dirty="0"/>
          </a:p>
        </p:txBody>
      </p:sp>
      <p:sp>
        <p:nvSpPr>
          <p:cNvPr id="3" name="Subtitle 2"/>
          <p:cNvSpPr>
            <a:spLocks noGrp="1"/>
          </p:cNvSpPr>
          <p:nvPr>
            <p:ph type="subTitle" idx="1"/>
          </p:nvPr>
        </p:nvSpPr>
        <p:spPr/>
        <p:txBody>
          <a:bodyPr/>
          <a:lstStyle/>
          <a:p>
            <a:r>
              <a:rPr lang="en-US" dirty="0" smtClean="0"/>
              <a:t>Rockdale Career Academy</a:t>
            </a:r>
            <a:endParaRPr lang="en-US" dirty="0"/>
          </a:p>
        </p:txBody>
      </p:sp>
    </p:spTree>
    <p:extLst>
      <p:ext uri="{BB962C8B-B14F-4D97-AF65-F5344CB8AC3E}">
        <p14:creationId xmlns:p14="http://schemas.microsoft.com/office/powerpoint/2010/main" val="270354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You Can Do to Help </a:t>
            </a:r>
            <a:r>
              <a:rPr lang="en-US" dirty="0"/>
              <a:t/>
            </a:r>
            <a:br>
              <a:rPr lang="en-US" dirty="0"/>
            </a:br>
            <a:endParaRPr lang="en-US" dirty="0"/>
          </a:p>
        </p:txBody>
      </p:sp>
      <p:sp>
        <p:nvSpPr>
          <p:cNvPr id="3" name="TextBox 2"/>
          <p:cNvSpPr txBox="1"/>
          <p:nvPr/>
        </p:nvSpPr>
        <p:spPr>
          <a:xfrm>
            <a:off x="914400" y="1295400"/>
            <a:ext cx="6553200" cy="4031873"/>
          </a:xfrm>
          <a:prstGeom prst="rect">
            <a:avLst/>
          </a:prstGeom>
          <a:noFill/>
        </p:spPr>
        <p:txBody>
          <a:bodyPr wrap="square" rtlCol="0">
            <a:spAutoFit/>
          </a:bodyPr>
          <a:lstStyle/>
          <a:p>
            <a:r>
              <a:rPr lang="en-US" sz="1700" b="1" dirty="0"/>
              <a:t>DO</a:t>
            </a:r>
            <a:r>
              <a:rPr lang="en-US" sz="1700" b="1" dirty="0" smtClean="0"/>
              <a:t>:</a:t>
            </a:r>
          </a:p>
          <a:p>
            <a:endParaRPr lang="en-US" sz="1700" dirty="0"/>
          </a:p>
          <a:p>
            <a:r>
              <a:rPr lang="en-US" sz="1700" b="1" i="1" dirty="0"/>
              <a:t>Ask if he/she is considering suicide and voice your concern. </a:t>
            </a:r>
            <a:r>
              <a:rPr lang="en-US" sz="1700" dirty="0"/>
              <a:t>Research has shown that asking someone if he or she has thought about suicide will not increase that person’s risk. </a:t>
            </a:r>
            <a:endParaRPr lang="en-US" sz="1700" dirty="0" smtClean="0"/>
          </a:p>
          <a:p>
            <a:endParaRPr lang="en-US" sz="1700" dirty="0"/>
          </a:p>
          <a:p>
            <a:r>
              <a:rPr lang="en-US" sz="1700" b="1" i="1" dirty="0"/>
              <a:t>Be honest, willing to listen and </a:t>
            </a:r>
            <a:r>
              <a:rPr lang="en-US" sz="1700" b="1" i="1" dirty="0" err="1"/>
              <a:t>non-judgemental</a:t>
            </a:r>
            <a:r>
              <a:rPr lang="en-US" sz="1700" b="1" i="1" dirty="0"/>
              <a:t>. </a:t>
            </a:r>
            <a:r>
              <a:rPr lang="en-US" sz="1700" dirty="0"/>
              <a:t>Let the person know you care and understand, and that he or she is not alone</a:t>
            </a:r>
            <a:r>
              <a:rPr lang="en-US" sz="1700" dirty="0" smtClean="0"/>
              <a:t>.</a:t>
            </a:r>
          </a:p>
          <a:p>
            <a:r>
              <a:rPr lang="en-US" sz="1700" dirty="0" smtClean="0"/>
              <a:t> </a:t>
            </a:r>
            <a:endParaRPr lang="en-US" sz="1700" dirty="0"/>
          </a:p>
          <a:p>
            <a:r>
              <a:rPr lang="en-US" sz="1700" b="1" i="1" dirty="0"/>
              <a:t>Find out if he/she has a specific plan to commit suicide. </a:t>
            </a:r>
            <a:r>
              <a:rPr lang="en-US" sz="1700" dirty="0"/>
              <a:t>If they have a plan, do they have the means to carry it out? If so, take action and remove the means. </a:t>
            </a:r>
            <a:endParaRPr lang="en-US" sz="1700" dirty="0" smtClean="0"/>
          </a:p>
          <a:p>
            <a:endParaRPr lang="en-US" sz="1700" dirty="0"/>
          </a:p>
          <a:p>
            <a:r>
              <a:rPr lang="en-US" sz="1700" b="1" i="1" dirty="0" smtClean="0"/>
              <a:t>Tell a trusted adult!!!</a:t>
            </a:r>
            <a:endParaRPr lang="en-US" sz="1700" b="1" i="1" dirty="0"/>
          </a:p>
          <a:p>
            <a:r>
              <a:rPr lang="en-US" dirty="0"/>
              <a:t> </a:t>
            </a:r>
          </a:p>
        </p:txBody>
      </p:sp>
    </p:spTree>
    <p:extLst>
      <p:ext uri="{BB962C8B-B14F-4D97-AF65-F5344CB8AC3E}">
        <p14:creationId xmlns:p14="http://schemas.microsoft.com/office/powerpoint/2010/main" val="1686127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DON’T:</a:t>
            </a:r>
            <a:br>
              <a:rPr lang="en-US" b="1" dirty="0" smtClean="0"/>
            </a:br>
            <a:r>
              <a:rPr lang="en-US" b="1" dirty="0" smtClean="0"/>
              <a:t/>
            </a:r>
            <a:br>
              <a:rPr lang="en-US" b="1" dirty="0" smtClean="0"/>
            </a:br>
            <a:r>
              <a:rPr lang="en-US" sz="2400" b="1" i="1" dirty="0" smtClean="0">
                <a:solidFill>
                  <a:srgbClr val="FF0000"/>
                </a:solidFill>
              </a:rPr>
              <a:t>Promise </a:t>
            </a:r>
            <a:r>
              <a:rPr lang="en-US" sz="2400" b="1" i="1" dirty="0">
                <a:solidFill>
                  <a:srgbClr val="FF0000"/>
                </a:solidFill>
              </a:rPr>
              <a:t>confidentiality when it comes to issues regarding safety. </a:t>
            </a:r>
            <a:r>
              <a:rPr lang="en-US" sz="2400" dirty="0"/>
              <a:t>There are many resources for help when potential suicide is </a:t>
            </a:r>
            <a:r>
              <a:rPr lang="en-US" sz="2400" dirty="0" smtClean="0"/>
              <a:t>identified</a:t>
            </a:r>
            <a:r>
              <a:rPr lang="en-US" sz="2400" dirty="0" smtClean="0"/>
              <a:t>.</a:t>
            </a:r>
            <a:br>
              <a:rPr lang="en-US" sz="2400" dirty="0" smtClean="0"/>
            </a:br>
            <a:r>
              <a:rPr lang="en-US" sz="2400" dirty="0" smtClean="0"/>
              <a:t/>
            </a:r>
            <a:br>
              <a:rPr lang="en-US" sz="2400" dirty="0" smtClean="0"/>
            </a:br>
            <a:r>
              <a:rPr lang="en-US" sz="2400" b="1" i="1" dirty="0" smtClean="0">
                <a:solidFill>
                  <a:srgbClr val="FF0000"/>
                </a:solidFill>
              </a:rPr>
              <a:t>Pretend </a:t>
            </a:r>
            <a:r>
              <a:rPr lang="en-US" sz="2400" b="1" i="1" dirty="0">
                <a:solidFill>
                  <a:srgbClr val="FF0000"/>
                </a:solidFill>
              </a:rPr>
              <a:t>to have all the answers. </a:t>
            </a:r>
            <a:r>
              <a:rPr lang="en-US" sz="2400" dirty="0"/>
              <a:t>The most important thing you can do may be to assist in finding professional </a:t>
            </a:r>
            <a:r>
              <a:rPr lang="en-US" sz="2400" dirty="0" smtClean="0"/>
              <a:t>help</a:t>
            </a:r>
            <a:r>
              <a:rPr lang="en-US" sz="2400" dirty="0" smtClean="0"/>
              <a:t>.</a:t>
            </a:r>
            <a:br>
              <a:rPr lang="en-US" sz="2400" dirty="0" smtClean="0"/>
            </a:br>
            <a:r>
              <a:rPr lang="en-US" sz="2400" dirty="0" smtClean="0"/>
              <a:t/>
            </a:r>
            <a:br>
              <a:rPr lang="en-US" sz="2400" dirty="0" smtClean="0"/>
            </a:br>
            <a:r>
              <a:rPr lang="en-US" sz="2400" b="1" i="1" dirty="0" smtClean="0">
                <a:solidFill>
                  <a:srgbClr val="FF0000"/>
                </a:solidFill>
              </a:rPr>
              <a:t>Leave </a:t>
            </a:r>
            <a:r>
              <a:rPr lang="en-US" sz="2400" b="1" i="1" dirty="0">
                <a:solidFill>
                  <a:srgbClr val="FF0000"/>
                </a:solidFill>
              </a:rPr>
              <a:t>the person alone or dare them to do it. </a:t>
            </a:r>
            <a:r>
              <a:rPr lang="en-US" dirty="0"/>
              <a:t/>
            </a:r>
            <a:br>
              <a:rPr lang="en-US" dirty="0"/>
            </a:br>
            <a:endParaRPr lang="en-US" dirty="0"/>
          </a:p>
        </p:txBody>
      </p:sp>
    </p:spTree>
    <p:extLst>
      <p:ext uri="{BB962C8B-B14F-4D97-AF65-F5344CB8AC3E}">
        <p14:creationId xmlns:p14="http://schemas.microsoft.com/office/powerpoint/2010/main" val="1173385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524000"/>
            <a:ext cx="7239000" cy="369332"/>
          </a:xfrm>
          <a:prstGeom prst="rect">
            <a:avLst/>
          </a:prstGeom>
          <a:noFill/>
        </p:spPr>
        <p:txBody>
          <a:bodyPr wrap="square" rtlCol="0">
            <a:spAutoFit/>
          </a:bodyPr>
          <a:lstStyle/>
          <a:p>
            <a:endParaRPr lang="en-US" dirty="0"/>
          </a:p>
        </p:txBody>
      </p:sp>
      <p:sp>
        <p:nvSpPr>
          <p:cNvPr id="5" name="Rectangle 4"/>
          <p:cNvSpPr/>
          <p:nvPr/>
        </p:nvSpPr>
        <p:spPr>
          <a:xfrm>
            <a:off x="304800" y="304800"/>
            <a:ext cx="8534400" cy="3139321"/>
          </a:xfrm>
          <a:prstGeom prst="rect">
            <a:avLst/>
          </a:prstGeom>
        </p:spPr>
        <p:txBody>
          <a:bodyPr wrap="square">
            <a:spAutoFit/>
          </a:bodyPr>
          <a:lstStyle/>
          <a:p>
            <a:r>
              <a:rPr lang="en-US" b="1" dirty="0"/>
              <a:t>T</a:t>
            </a:r>
            <a:r>
              <a:rPr lang="en-US" dirty="0"/>
              <a:t>eenagers are simply overwhelmed by the uncertainties of adolescence and feel they have nowhere to turn. </a:t>
            </a:r>
            <a:endParaRPr lang="en-US" dirty="0" smtClean="0"/>
          </a:p>
          <a:p>
            <a:endParaRPr lang="en-US" dirty="0" smtClean="0"/>
          </a:p>
          <a:p>
            <a:r>
              <a:rPr lang="en-US" dirty="0" smtClean="0"/>
              <a:t>Teenagers </a:t>
            </a:r>
            <a:r>
              <a:rPr lang="en-US" dirty="0"/>
              <a:t>who consider suicide feel alone, hopeless, and rejected. When a teen commits suicide everyone is affected. </a:t>
            </a:r>
            <a:endParaRPr lang="en-US" dirty="0" smtClean="0"/>
          </a:p>
          <a:p>
            <a:endParaRPr lang="en-US" dirty="0" smtClean="0"/>
          </a:p>
          <a:p>
            <a:r>
              <a:rPr lang="en-US" dirty="0" smtClean="0"/>
              <a:t>Family</a:t>
            </a:r>
            <a:r>
              <a:rPr lang="en-US" dirty="0"/>
              <a:t>, friends, teammates, neighbors, and even those who didn’t know the person well may experience feelings of grief, confusion, and guilt. Our youth today need a strong, healthy self-esteem built by family, mentors, social support, and a spiritual life. </a:t>
            </a:r>
            <a:endParaRPr lang="en-US" dirty="0" smtClean="0"/>
          </a:p>
          <a:p>
            <a:endParaRPr lang="en-US" dirty="0"/>
          </a:p>
          <a:p>
            <a:r>
              <a:rPr lang="en-US" dirty="0" smtClean="0"/>
              <a:t>This </a:t>
            </a:r>
            <a:r>
              <a:rPr lang="en-US" dirty="0"/>
              <a:t>will develop and foster coping skills to help with teen pressures.</a:t>
            </a:r>
          </a:p>
        </p:txBody>
      </p:sp>
    </p:spTree>
    <p:extLst>
      <p:ext uri="{BB962C8B-B14F-4D97-AF65-F5344CB8AC3E}">
        <p14:creationId xmlns:p14="http://schemas.microsoft.com/office/powerpoint/2010/main" val="701482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915400" cy="3139321"/>
          </a:xfrm>
          <a:prstGeom prst="rect">
            <a:avLst/>
          </a:prstGeom>
        </p:spPr>
        <p:txBody>
          <a:bodyPr wrap="square">
            <a:spAutoFit/>
          </a:bodyPr>
          <a:lstStyle/>
          <a:p>
            <a:r>
              <a:rPr lang="en-US" b="1" dirty="0"/>
              <a:t>Did you Know</a:t>
            </a:r>
            <a:r>
              <a:rPr lang="en-US" b="1" dirty="0" smtClean="0"/>
              <a:t>:</a:t>
            </a:r>
          </a:p>
          <a:p>
            <a:endParaRPr lang="en-US" dirty="0"/>
          </a:p>
          <a:p>
            <a:pPr marL="285750" indent="-285750">
              <a:buFont typeface="Arial" panose="020B0604020202020204" pitchFamily="34" charset="0"/>
              <a:buChar char="•"/>
            </a:pPr>
            <a:r>
              <a:rPr lang="en-US" dirty="0"/>
              <a:t>Suicide is preventable 70% of all people who commit suicide give some warning to a friend or family member.  </a:t>
            </a:r>
            <a:endParaRPr lang="en-US" dirty="0" smtClean="0"/>
          </a:p>
          <a:p>
            <a:pPr marL="285750" indent="-285750">
              <a:buFont typeface="Arial" panose="020B0604020202020204" pitchFamily="34" charset="0"/>
              <a:buChar char="•"/>
            </a:pPr>
            <a:r>
              <a:rPr lang="en-US" dirty="0" smtClean="0"/>
              <a:t>Suicide </a:t>
            </a:r>
            <a:r>
              <a:rPr lang="en-US" dirty="0"/>
              <a:t>is the 3</a:t>
            </a:r>
            <a:r>
              <a:rPr lang="en-US" baseline="30000" dirty="0"/>
              <a:t>rd</a:t>
            </a:r>
            <a:r>
              <a:rPr lang="en-US" dirty="0"/>
              <a:t> leading cause of death for teens and young adult.  Almost 17% of high school students have seriously considered </a:t>
            </a:r>
            <a:r>
              <a:rPr lang="en-US" dirty="0" smtClean="0"/>
              <a:t>suicide.  The </a:t>
            </a:r>
            <a:r>
              <a:rPr lang="en-US" dirty="0"/>
              <a:t>fastest growing age group for suicide is ten to 14 year olds. </a:t>
            </a:r>
            <a:endParaRPr lang="en-US" dirty="0" smtClean="0"/>
          </a:p>
          <a:p>
            <a:pPr marL="285750" indent="-285750">
              <a:buFont typeface="Arial" panose="020B0604020202020204" pitchFamily="34" charset="0"/>
              <a:buChar char="•"/>
            </a:pPr>
            <a:r>
              <a:rPr lang="en-US" dirty="0" smtClean="0"/>
              <a:t>If </a:t>
            </a:r>
            <a:r>
              <a:rPr lang="en-US" dirty="0"/>
              <a:t>you have a gun in your home you are five times more likely to have a suicide in your house than homes without a gun. </a:t>
            </a:r>
            <a:endParaRPr lang="en-US" dirty="0" smtClean="0"/>
          </a:p>
          <a:p>
            <a:pPr marL="285750" indent="-285750">
              <a:buFont typeface="Arial" panose="020B0604020202020204" pitchFamily="34" charset="0"/>
              <a:buChar char="•"/>
            </a:pPr>
            <a:r>
              <a:rPr lang="en-US" dirty="0" smtClean="0"/>
              <a:t>A </a:t>
            </a:r>
            <a:r>
              <a:rPr lang="en-US" dirty="0"/>
              <a:t>young person commits suicide approximately every 2 hours.</a:t>
            </a:r>
          </a:p>
          <a:p>
            <a:r>
              <a:rPr lang="en-US" dirty="0"/>
              <a:t> </a:t>
            </a:r>
          </a:p>
        </p:txBody>
      </p:sp>
    </p:spTree>
    <p:extLst>
      <p:ext uri="{BB962C8B-B14F-4D97-AF65-F5344CB8AC3E}">
        <p14:creationId xmlns:p14="http://schemas.microsoft.com/office/powerpoint/2010/main" val="1276228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to do?</a:t>
            </a:r>
            <a:endParaRPr lang="en-US" dirty="0"/>
          </a:p>
        </p:txBody>
      </p:sp>
      <p:sp>
        <p:nvSpPr>
          <p:cNvPr id="3" name="TextBox 2"/>
          <p:cNvSpPr txBox="1"/>
          <p:nvPr/>
        </p:nvSpPr>
        <p:spPr>
          <a:xfrm>
            <a:off x="990600" y="1524000"/>
            <a:ext cx="7467600" cy="2585323"/>
          </a:xfrm>
          <a:prstGeom prst="rect">
            <a:avLst/>
          </a:prstGeom>
          <a:noFill/>
        </p:spPr>
        <p:txBody>
          <a:bodyPr wrap="square" rtlCol="0">
            <a:spAutoFit/>
          </a:bodyPr>
          <a:lstStyle/>
          <a:p>
            <a:pPr marL="285750" lvl="0" indent="-285750" algn="ctr">
              <a:buFont typeface="Wingdings" pitchFamily="2" charset="2"/>
              <a:buChar char="v"/>
            </a:pPr>
            <a:r>
              <a:rPr lang="en-US" dirty="0"/>
              <a:t>Remain calm.</a:t>
            </a:r>
          </a:p>
          <a:p>
            <a:pPr marL="285750" lvl="0" indent="-285750" algn="ctr">
              <a:buFont typeface="Wingdings" pitchFamily="2" charset="2"/>
              <a:buChar char="v"/>
            </a:pPr>
            <a:r>
              <a:rPr lang="en-US" dirty="0"/>
              <a:t>Ask the youth directly if he or she is thinking about suicide. </a:t>
            </a:r>
          </a:p>
          <a:p>
            <a:pPr marL="285750" lvl="0" indent="-285750" algn="ctr">
              <a:buFont typeface="Wingdings" pitchFamily="2" charset="2"/>
              <a:buChar char="v"/>
            </a:pPr>
            <a:r>
              <a:rPr lang="en-US" dirty="0"/>
              <a:t>Focus on your concern for their wellbeing and avoid being accusatory.</a:t>
            </a:r>
          </a:p>
          <a:p>
            <a:pPr marL="285750" lvl="0" indent="-285750" algn="ctr">
              <a:buFont typeface="Wingdings" pitchFamily="2" charset="2"/>
              <a:buChar char="v"/>
            </a:pPr>
            <a:r>
              <a:rPr lang="en-US" dirty="0"/>
              <a:t>Listen.</a:t>
            </a:r>
          </a:p>
          <a:p>
            <a:pPr marL="285750" lvl="0" indent="-285750" algn="ctr">
              <a:buFont typeface="Wingdings" pitchFamily="2" charset="2"/>
              <a:buChar char="v"/>
            </a:pPr>
            <a:r>
              <a:rPr lang="en-US" dirty="0"/>
              <a:t>Reassure them that there is help and they will not feel like this forever.</a:t>
            </a:r>
          </a:p>
          <a:p>
            <a:pPr marL="285750" lvl="0" indent="-285750" algn="ctr">
              <a:buFont typeface="Wingdings" pitchFamily="2" charset="2"/>
              <a:buChar char="v"/>
            </a:pPr>
            <a:r>
              <a:rPr lang="en-US" dirty="0"/>
              <a:t>Do not judge.</a:t>
            </a:r>
          </a:p>
          <a:p>
            <a:pPr marL="285750" lvl="0" indent="-285750" algn="ctr">
              <a:buFont typeface="Wingdings" pitchFamily="2" charset="2"/>
              <a:buChar char="v"/>
            </a:pPr>
            <a:r>
              <a:rPr lang="en-US" dirty="0"/>
              <a:t>Provide constant supervision. Do not leave the youth alone. </a:t>
            </a:r>
          </a:p>
          <a:p>
            <a:pPr marL="285750" lvl="0" indent="-285750" algn="ctr">
              <a:buFont typeface="Wingdings" pitchFamily="2" charset="2"/>
              <a:buChar char="v"/>
            </a:pPr>
            <a:r>
              <a:rPr lang="en-US" dirty="0"/>
              <a:t>Remove means for self-harm</a:t>
            </a:r>
            <a:r>
              <a:rPr lang="en-US" dirty="0" smtClean="0"/>
              <a:t>.</a:t>
            </a:r>
          </a:p>
          <a:p>
            <a:pPr marL="285750" lvl="0" indent="-285750" algn="ctr">
              <a:buFont typeface="Wingdings" pitchFamily="2" charset="2"/>
              <a:buChar char="v"/>
            </a:pPr>
            <a:r>
              <a:rPr lang="en-US" dirty="0" smtClean="0"/>
              <a:t>Tell an adult. </a:t>
            </a:r>
            <a:endParaRPr lang="en-US" dirty="0" smtClean="0"/>
          </a:p>
        </p:txBody>
      </p:sp>
    </p:spTree>
    <p:extLst>
      <p:ext uri="{BB962C8B-B14F-4D97-AF65-F5344CB8AC3E}">
        <p14:creationId xmlns:p14="http://schemas.microsoft.com/office/powerpoint/2010/main" val="2414782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MOST IMPORTANT</a:t>
            </a:r>
            <a:endParaRPr lang="en-US" dirty="0"/>
          </a:p>
        </p:txBody>
      </p:sp>
      <p:sp>
        <p:nvSpPr>
          <p:cNvPr id="3" name="TextBox 2"/>
          <p:cNvSpPr txBox="1"/>
          <p:nvPr/>
        </p:nvSpPr>
        <p:spPr>
          <a:xfrm>
            <a:off x="990600" y="1676400"/>
            <a:ext cx="7543800" cy="2862322"/>
          </a:xfrm>
          <a:prstGeom prst="rect">
            <a:avLst/>
          </a:prstGeom>
          <a:noFill/>
        </p:spPr>
        <p:txBody>
          <a:bodyPr wrap="square" rtlCol="0">
            <a:spAutoFit/>
          </a:bodyPr>
          <a:lstStyle/>
          <a:p>
            <a:pPr algn="ctr"/>
            <a:r>
              <a:rPr lang="en-US" sz="7200" b="1" i="1" dirty="0" smtClean="0">
                <a:solidFill>
                  <a:srgbClr val="FF0000"/>
                </a:solidFill>
              </a:rPr>
              <a:t>Get help!</a:t>
            </a:r>
            <a:endParaRPr lang="en-US" sz="7200" dirty="0" smtClean="0">
              <a:solidFill>
                <a:srgbClr val="FF0000"/>
              </a:solidFill>
            </a:endParaRPr>
          </a:p>
          <a:p>
            <a:r>
              <a:rPr lang="en-US" dirty="0" smtClean="0"/>
              <a:t>Peers should not agree to keep the suicidal thoughts a secret and instead should tell an adult, such as a parent, teacher, or school psychologist. Parents should seek help from school or community mental health resources as soon as possible. School staff should take the student to the designated school mental health professional or administrator</a:t>
            </a:r>
          </a:p>
          <a:p>
            <a:endParaRPr lang="en-US" dirty="0"/>
          </a:p>
        </p:txBody>
      </p:sp>
    </p:spTree>
    <p:extLst>
      <p:ext uri="{BB962C8B-B14F-4D97-AF65-F5344CB8AC3E}">
        <p14:creationId xmlns:p14="http://schemas.microsoft.com/office/powerpoint/2010/main" val="1238940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19200" y="1219200"/>
            <a:ext cx="5638800" cy="2585323"/>
          </a:xfrm>
          <a:prstGeom prst="rect">
            <a:avLst/>
          </a:prstGeom>
        </p:spPr>
        <p:txBody>
          <a:bodyPr wrap="square">
            <a:spAutoFit/>
          </a:bodyPr>
          <a:lstStyle/>
          <a:p>
            <a:endParaRPr lang="en-US" dirty="0" smtClean="0"/>
          </a:p>
          <a:p>
            <a:r>
              <a:rPr lang="en-US" smtClean="0"/>
              <a:t>Show SOS Video</a:t>
            </a:r>
            <a:r>
              <a:rPr lang="en-US" dirty="0" smtClean="0"/>
              <a:t>:</a:t>
            </a:r>
            <a:endParaRPr lang="en-US" dirty="0"/>
          </a:p>
          <a:p>
            <a:endParaRPr lang="en-US" dirty="0" smtClean="0"/>
          </a:p>
          <a:p>
            <a:r>
              <a:rPr lang="en-US" dirty="0" smtClean="0"/>
              <a:t>LINK TO WEBSITE: </a:t>
            </a:r>
          </a:p>
          <a:p>
            <a:endParaRPr lang="en-US" dirty="0"/>
          </a:p>
          <a:p>
            <a:endParaRPr lang="en-US" dirty="0" smtClean="0"/>
          </a:p>
          <a:p>
            <a:r>
              <a:rPr lang="en-US" dirty="0" smtClean="0">
                <a:hlinkClick r:id="rId2"/>
              </a:rPr>
              <a:t>http://411.rockdale.k12.ga.us/ss/StuSup/Shared%20Documents/Suicide,%20Homicide,%20Terrorist%20Threat/TeenDepressionFactSheet.pdf</a:t>
            </a:r>
            <a:r>
              <a:rPr lang="en-US" dirty="0" smtClean="0"/>
              <a:t> </a:t>
            </a:r>
            <a:endParaRPr lang="en-US" dirty="0"/>
          </a:p>
        </p:txBody>
      </p:sp>
    </p:spTree>
    <p:extLst>
      <p:ext uri="{BB962C8B-B14F-4D97-AF65-F5344CB8AC3E}">
        <p14:creationId xmlns:p14="http://schemas.microsoft.com/office/powerpoint/2010/main" val="2034844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139321"/>
          </a:xfrm>
          <a:prstGeom prst="rect">
            <a:avLst/>
          </a:prstGeom>
        </p:spPr>
        <p:txBody>
          <a:bodyPr wrap="square">
            <a:spAutoFit/>
          </a:bodyPr>
          <a:lstStyle/>
          <a:p>
            <a:r>
              <a:rPr lang="en-US" b="1" dirty="0"/>
              <a:t>FACTS ON SUICIDE</a:t>
            </a:r>
          </a:p>
          <a:p>
            <a:endParaRPr lang="en-US" dirty="0" smtClean="0"/>
          </a:p>
          <a:p>
            <a:r>
              <a:rPr lang="en-US" dirty="0" smtClean="0"/>
              <a:t>Teenage </a:t>
            </a:r>
            <a:r>
              <a:rPr lang="en-US" dirty="0"/>
              <a:t>suicide is preventable. When a person is depressed, they are NOT thinking, feeling, or acting the way they normally do. We must get them help, to get them back on track. We must learn what the warning signs are and who is at higher risk. </a:t>
            </a:r>
            <a:endParaRPr lang="en-US" dirty="0" smtClean="0"/>
          </a:p>
          <a:p>
            <a:endParaRPr lang="en-US" dirty="0"/>
          </a:p>
          <a:p>
            <a:r>
              <a:rPr lang="en-US" dirty="0"/>
              <a:t>Among young people aged 15-24, suicide is the 3rd leading cause of death, behind accidents and homicide. The number has tripled in recent years. </a:t>
            </a:r>
            <a:endParaRPr lang="en-US" dirty="0" smtClean="0"/>
          </a:p>
          <a:p>
            <a:endParaRPr lang="en-US" dirty="0"/>
          </a:p>
          <a:p>
            <a:r>
              <a:rPr lang="en-US" dirty="0"/>
              <a:t>Every day in the U.S., approximately 14 young people between the ages of 15-24 die at their own hands. That's one suicide every 1 hour and 40 minutes.</a:t>
            </a:r>
          </a:p>
        </p:txBody>
      </p:sp>
    </p:spTree>
    <p:extLst>
      <p:ext uri="{BB962C8B-B14F-4D97-AF65-F5344CB8AC3E}">
        <p14:creationId xmlns:p14="http://schemas.microsoft.com/office/powerpoint/2010/main" val="1177284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Myths of suicide</a:t>
            </a:r>
            <a:endParaRPr lang="en-US" dirty="0"/>
          </a:p>
        </p:txBody>
      </p:sp>
      <p:sp>
        <p:nvSpPr>
          <p:cNvPr id="3" name="TextBox 2"/>
          <p:cNvSpPr txBox="1"/>
          <p:nvPr/>
        </p:nvSpPr>
        <p:spPr>
          <a:xfrm>
            <a:off x="762000" y="1447800"/>
            <a:ext cx="7467600" cy="4370427"/>
          </a:xfrm>
          <a:prstGeom prst="rect">
            <a:avLst/>
          </a:prstGeom>
          <a:noFill/>
        </p:spPr>
        <p:txBody>
          <a:bodyPr wrap="square" rtlCol="0">
            <a:spAutoFit/>
          </a:bodyPr>
          <a:lstStyle/>
          <a:p>
            <a:r>
              <a:rPr lang="en-US" sz="3200" dirty="0" smtClean="0">
                <a:latin typeface="Times New Roman" pitchFamily="18" charset="0"/>
                <a:cs typeface="Times New Roman" pitchFamily="18" charset="0"/>
              </a:rPr>
              <a:t>TRUE OR FALSE?</a:t>
            </a:r>
          </a:p>
          <a:p>
            <a:endParaRPr lang="en-US" dirty="0"/>
          </a:p>
          <a:p>
            <a:pPr lvl="0"/>
            <a:r>
              <a:rPr lang="en-US" sz="2400" b="1" dirty="0">
                <a:latin typeface="Times New Roman" pitchFamily="18" charset="0"/>
                <a:cs typeface="Times New Roman" pitchFamily="18" charset="0"/>
              </a:rPr>
              <a:t>Teenagers who talk about attempting suicide are doing it for </a:t>
            </a:r>
            <a:r>
              <a:rPr lang="en-US" sz="2400" b="1" dirty="0" smtClean="0">
                <a:latin typeface="Times New Roman" pitchFamily="18" charset="0"/>
                <a:cs typeface="Times New Roman" pitchFamily="18" charset="0"/>
              </a:rPr>
              <a:t>attention.</a:t>
            </a:r>
            <a:endParaRPr lang="en-US" b="1" dirty="0" smtClean="0"/>
          </a:p>
          <a:p>
            <a:pPr marL="342900" lvl="0" indent="-342900">
              <a:buFont typeface="Arial" pitchFamily="34" charset="0"/>
              <a:buChar char="•"/>
            </a:pPr>
            <a:endParaRPr lang="en-US" b="1" dirty="0"/>
          </a:p>
          <a:p>
            <a:pPr lvl="0"/>
            <a:endParaRPr lang="en-US" b="1" dirty="0" smtClean="0"/>
          </a:p>
          <a:p>
            <a:r>
              <a:rPr lang="en-US" sz="2400" dirty="0" smtClean="0">
                <a:solidFill>
                  <a:srgbClr val="FF0000"/>
                </a:solidFill>
              </a:rPr>
              <a:t>True</a:t>
            </a:r>
            <a:r>
              <a:rPr lang="en-US" sz="2400" dirty="0" smtClean="0">
                <a:solidFill>
                  <a:srgbClr val="FF0000"/>
                </a:solidFill>
              </a:rPr>
              <a:t>, and they NEED the attention. There is something going on that's causing them to feel this way. They need people to listen, and professionals to help them</a:t>
            </a:r>
            <a:r>
              <a:rPr lang="en-US" sz="2400" dirty="0" smtClean="0"/>
              <a:t>. </a:t>
            </a:r>
          </a:p>
          <a:p>
            <a:pPr marL="342900" lvl="0" indent="-342900">
              <a:buFont typeface="Arial" pitchFamily="34" charset="0"/>
              <a:buChar char="•"/>
            </a:pPr>
            <a:endParaRPr lang="en-US" b="1" dirty="0" smtClean="0"/>
          </a:p>
          <a:p>
            <a:pPr marL="342900" lvl="0" indent="-342900">
              <a:buFont typeface="Arial" pitchFamily="34" charset="0"/>
              <a:buChar char="•"/>
            </a:pPr>
            <a:endParaRPr lang="en-US" b="1" dirty="0"/>
          </a:p>
          <a:p>
            <a:pPr lvl="0"/>
            <a:r>
              <a:rPr lang="en-US" dirty="0"/>
              <a:t/>
            </a:r>
            <a:br>
              <a:rPr lang="en-US" dirty="0"/>
            </a:br>
            <a:endParaRPr lang="en-US" dirty="0"/>
          </a:p>
        </p:txBody>
      </p:sp>
    </p:spTree>
    <p:extLst>
      <p:ext uri="{BB962C8B-B14F-4D97-AF65-F5344CB8AC3E}">
        <p14:creationId xmlns:p14="http://schemas.microsoft.com/office/powerpoint/2010/main" val="335466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2</a:t>
            </a:r>
            <a:endParaRPr lang="en-US" dirty="0"/>
          </a:p>
        </p:txBody>
      </p:sp>
      <p:sp>
        <p:nvSpPr>
          <p:cNvPr id="3" name="TextBox 2"/>
          <p:cNvSpPr txBox="1"/>
          <p:nvPr/>
        </p:nvSpPr>
        <p:spPr>
          <a:xfrm>
            <a:off x="914400" y="1447800"/>
            <a:ext cx="7620000" cy="2185214"/>
          </a:xfrm>
          <a:prstGeom prst="rect">
            <a:avLst/>
          </a:prstGeom>
          <a:noFill/>
        </p:spPr>
        <p:txBody>
          <a:bodyPr wrap="square" rtlCol="0">
            <a:spAutoFit/>
          </a:bodyPr>
          <a:lstStyle/>
          <a:p>
            <a:pPr lvl="0"/>
            <a:r>
              <a:rPr lang="en-US" sz="2800" b="1" dirty="0"/>
              <a:t>All teenagers who are suicidal are depressed.</a:t>
            </a:r>
            <a:r>
              <a:rPr lang="en-US" dirty="0"/>
              <a:t/>
            </a:r>
            <a:br>
              <a:rPr lang="en-US" dirty="0"/>
            </a:br>
            <a:endParaRPr lang="en-US" dirty="0" smtClean="0"/>
          </a:p>
          <a:p>
            <a:pPr lvl="0"/>
            <a:endParaRPr lang="en-US" dirty="0"/>
          </a:p>
          <a:p>
            <a:pPr lvl="0"/>
            <a:r>
              <a:rPr lang="en-US" dirty="0" smtClean="0">
                <a:solidFill>
                  <a:srgbClr val="FF0000"/>
                </a:solidFill>
              </a:rPr>
              <a:t>This </a:t>
            </a:r>
            <a:r>
              <a:rPr lang="en-US" dirty="0">
                <a:solidFill>
                  <a:srgbClr val="FF0000"/>
                </a:solidFill>
              </a:rPr>
              <a:t>statement is true, but the reverse is not true, most people will experience times in their lives when they are depressed, but have no suicidal ideation. </a:t>
            </a:r>
          </a:p>
          <a:p>
            <a:endParaRPr lang="en-US" dirty="0"/>
          </a:p>
        </p:txBody>
      </p:sp>
    </p:spTree>
    <p:extLst>
      <p:ext uri="{BB962C8B-B14F-4D97-AF65-F5344CB8AC3E}">
        <p14:creationId xmlns:p14="http://schemas.microsoft.com/office/powerpoint/2010/main" val="121975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3</a:t>
            </a:r>
            <a:endParaRPr lang="en-US" dirty="0"/>
          </a:p>
        </p:txBody>
      </p:sp>
      <p:sp>
        <p:nvSpPr>
          <p:cNvPr id="3" name="TextBox 2"/>
          <p:cNvSpPr txBox="1"/>
          <p:nvPr/>
        </p:nvSpPr>
        <p:spPr>
          <a:xfrm>
            <a:off x="685800" y="1524000"/>
            <a:ext cx="7239000" cy="1477328"/>
          </a:xfrm>
          <a:prstGeom prst="rect">
            <a:avLst/>
          </a:prstGeom>
          <a:noFill/>
        </p:spPr>
        <p:txBody>
          <a:bodyPr wrap="square" rtlCol="0">
            <a:spAutoFit/>
          </a:bodyPr>
          <a:lstStyle/>
          <a:p>
            <a:pPr lvl="0"/>
            <a:r>
              <a:rPr lang="en-US" b="1" dirty="0"/>
              <a:t>Suicidal people really want to die, so there's no way to stop them.</a:t>
            </a:r>
            <a:r>
              <a:rPr lang="en-US" dirty="0"/>
              <a:t/>
            </a:r>
            <a:br>
              <a:rPr lang="en-US" dirty="0"/>
            </a:br>
            <a:endParaRPr lang="en-US" dirty="0" smtClean="0"/>
          </a:p>
          <a:p>
            <a:pPr lvl="0"/>
            <a:r>
              <a:rPr lang="en-US" dirty="0" smtClean="0">
                <a:solidFill>
                  <a:srgbClr val="FF0000"/>
                </a:solidFill>
              </a:rPr>
              <a:t>False</a:t>
            </a:r>
            <a:r>
              <a:rPr lang="en-US" dirty="0">
                <a:solidFill>
                  <a:srgbClr val="FF0000"/>
                </a:solidFill>
              </a:rPr>
              <a:t>. They are depressed and need help. With help, they can feel better and find other solutions. </a:t>
            </a:r>
          </a:p>
          <a:p>
            <a:endParaRPr lang="en-US" dirty="0"/>
          </a:p>
        </p:txBody>
      </p:sp>
    </p:spTree>
    <p:extLst>
      <p:ext uri="{BB962C8B-B14F-4D97-AF65-F5344CB8AC3E}">
        <p14:creationId xmlns:p14="http://schemas.microsoft.com/office/powerpoint/2010/main" val="278385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4</a:t>
            </a:r>
            <a:endParaRPr lang="en-US" dirty="0"/>
          </a:p>
        </p:txBody>
      </p:sp>
      <p:sp>
        <p:nvSpPr>
          <p:cNvPr id="4" name="TextBox 3"/>
          <p:cNvSpPr txBox="1"/>
          <p:nvPr/>
        </p:nvSpPr>
        <p:spPr>
          <a:xfrm>
            <a:off x="838200" y="1371600"/>
            <a:ext cx="8305800" cy="2308324"/>
          </a:xfrm>
          <a:prstGeom prst="rect">
            <a:avLst/>
          </a:prstGeom>
          <a:noFill/>
        </p:spPr>
        <p:txBody>
          <a:bodyPr wrap="square" rtlCol="0">
            <a:spAutoFit/>
          </a:bodyPr>
          <a:lstStyle/>
          <a:p>
            <a:pPr lvl="0"/>
            <a:r>
              <a:rPr lang="en-US" b="1" dirty="0"/>
              <a:t>Talking about suicide will cause a student to attempt suicide.</a:t>
            </a:r>
            <a:r>
              <a:rPr lang="en-US" dirty="0"/>
              <a:t/>
            </a:r>
            <a:br>
              <a:rPr lang="en-US" dirty="0"/>
            </a:br>
            <a:endParaRPr lang="en-US" dirty="0" smtClean="0"/>
          </a:p>
          <a:p>
            <a:pPr lvl="0"/>
            <a:r>
              <a:rPr lang="en-US" dirty="0" smtClean="0">
                <a:solidFill>
                  <a:srgbClr val="FF0000"/>
                </a:solidFill>
              </a:rPr>
              <a:t>False</a:t>
            </a:r>
            <a:r>
              <a:rPr lang="en-US" dirty="0">
                <a:solidFill>
                  <a:srgbClr val="FF0000"/>
                </a:solidFill>
              </a:rPr>
              <a:t>. It's just the opposite: not talking about it could escalate the problem. Even thinking about it makes the suicidal person feel worse. Talking will help bring understanding. Talking about it can relieve suicidal students and get them the help that's needed. Discussing the subject openly shows that you take the person seriously and that you care. </a:t>
            </a:r>
          </a:p>
          <a:p>
            <a:endParaRPr lang="en-US" dirty="0"/>
          </a:p>
        </p:txBody>
      </p:sp>
    </p:spTree>
    <p:extLst>
      <p:ext uri="{BB962C8B-B14F-4D97-AF65-F5344CB8AC3E}">
        <p14:creationId xmlns:p14="http://schemas.microsoft.com/office/powerpoint/2010/main" val="172589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5</a:t>
            </a:r>
            <a:endParaRPr lang="en-US" dirty="0"/>
          </a:p>
        </p:txBody>
      </p:sp>
      <p:sp>
        <p:nvSpPr>
          <p:cNvPr id="3" name="TextBox 2"/>
          <p:cNvSpPr txBox="1"/>
          <p:nvPr/>
        </p:nvSpPr>
        <p:spPr>
          <a:xfrm>
            <a:off x="990600" y="1447800"/>
            <a:ext cx="7315200" cy="1754326"/>
          </a:xfrm>
          <a:prstGeom prst="rect">
            <a:avLst/>
          </a:prstGeom>
          <a:noFill/>
        </p:spPr>
        <p:txBody>
          <a:bodyPr wrap="square" rtlCol="0">
            <a:spAutoFit/>
          </a:bodyPr>
          <a:lstStyle/>
          <a:p>
            <a:pPr lvl="0"/>
            <a:r>
              <a:rPr lang="en-US" b="1" dirty="0"/>
              <a:t>If a person really wants to kill himself or herself, no one has the right to stop him or her.</a:t>
            </a:r>
            <a:r>
              <a:rPr lang="en-US" dirty="0"/>
              <a:t/>
            </a:r>
            <a:br>
              <a:rPr lang="en-US" dirty="0"/>
            </a:br>
            <a:endParaRPr lang="en-US" dirty="0" smtClean="0"/>
          </a:p>
          <a:p>
            <a:pPr lvl="0"/>
            <a:r>
              <a:rPr lang="en-US" dirty="0" smtClean="0">
                <a:solidFill>
                  <a:srgbClr val="FF0000"/>
                </a:solidFill>
              </a:rPr>
              <a:t>False</a:t>
            </a:r>
            <a:r>
              <a:rPr lang="en-US" dirty="0">
                <a:solidFill>
                  <a:srgbClr val="FF0000"/>
                </a:solidFill>
              </a:rPr>
              <a:t>. We would help a person who was physically sick or injured; we need to help a person who is mentally ill. </a:t>
            </a:r>
          </a:p>
          <a:p>
            <a:endParaRPr lang="en-US" dirty="0"/>
          </a:p>
        </p:txBody>
      </p:sp>
    </p:spTree>
    <p:extLst>
      <p:ext uri="{BB962C8B-B14F-4D97-AF65-F5344CB8AC3E}">
        <p14:creationId xmlns:p14="http://schemas.microsoft.com/office/powerpoint/2010/main" val="97209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6 </a:t>
            </a:r>
            <a:endParaRPr lang="en-US" dirty="0"/>
          </a:p>
        </p:txBody>
      </p:sp>
      <p:sp>
        <p:nvSpPr>
          <p:cNvPr id="3" name="TextBox 2"/>
          <p:cNvSpPr txBox="1"/>
          <p:nvPr/>
        </p:nvSpPr>
        <p:spPr>
          <a:xfrm>
            <a:off x="914400" y="1371600"/>
            <a:ext cx="7467600" cy="1477328"/>
          </a:xfrm>
          <a:prstGeom prst="rect">
            <a:avLst/>
          </a:prstGeom>
          <a:noFill/>
        </p:spPr>
        <p:txBody>
          <a:bodyPr wrap="square" rtlCol="0">
            <a:spAutoFit/>
          </a:bodyPr>
          <a:lstStyle/>
          <a:p>
            <a:pPr lvl="0"/>
            <a:r>
              <a:rPr lang="en-US" b="1" dirty="0"/>
              <a:t>Once a person is suicidal, they're suicidal forever.</a:t>
            </a:r>
            <a:r>
              <a:rPr lang="en-US" dirty="0"/>
              <a:t/>
            </a:r>
            <a:br>
              <a:rPr lang="en-US" dirty="0"/>
            </a:br>
            <a:endParaRPr lang="en-US" dirty="0" smtClean="0"/>
          </a:p>
          <a:p>
            <a:r>
              <a:rPr lang="en-US" dirty="0">
                <a:solidFill>
                  <a:srgbClr val="FF0000"/>
                </a:solidFill>
              </a:rPr>
              <a:t>False. Teens who are suicidal can go on to lead useful lives, once they get help. Usually the suicidal feelings are for a limited period of time. </a:t>
            </a:r>
          </a:p>
          <a:p>
            <a:pPr lvl="0"/>
            <a:endParaRPr lang="en-US" dirty="0"/>
          </a:p>
        </p:txBody>
      </p:sp>
    </p:spTree>
    <p:extLst>
      <p:ext uri="{BB962C8B-B14F-4D97-AF65-F5344CB8AC3E}">
        <p14:creationId xmlns:p14="http://schemas.microsoft.com/office/powerpoint/2010/main" val="271196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t>
            </a:r>
            <a:r>
              <a:rPr lang="en-US" b="1" dirty="0"/>
              <a:t>What are some of the Danger Signs?</a:t>
            </a:r>
            <a:endParaRPr lang="en-US" dirty="0"/>
          </a:p>
        </p:txBody>
      </p:sp>
      <p:sp>
        <p:nvSpPr>
          <p:cNvPr id="3" name="TextBox 2"/>
          <p:cNvSpPr txBox="1"/>
          <p:nvPr/>
        </p:nvSpPr>
        <p:spPr>
          <a:xfrm>
            <a:off x="838200" y="1219200"/>
            <a:ext cx="7620000" cy="3693319"/>
          </a:xfrm>
          <a:prstGeom prst="rect">
            <a:avLst/>
          </a:prstGeom>
          <a:noFill/>
        </p:spPr>
        <p:txBody>
          <a:bodyPr wrap="square" rtlCol="0">
            <a:spAutoFit/>
          </a:bodyPr>
          <a:lstStyle/>
          <a:p>
            <a:endParaRPr lang="en-US" dirty="0"/>
          </a:p>
          <a:p>
            <a:pPr marL="285750" indent="-285750">
              <a:buFont typeface="Wingdings" pitchFamily="2" charset="2"/>
              <a:buChar char="Ø"/>
            </a:pPr>
            <a:r>
              <a:rPr lang="en-US" dirty="0" smtClean="0"/>
              <a:t>Change </a:t>
            </a:r>
            <a:r>
              <a:rPr lang="en-US" dirty="0"/>
              <a:t>in eating and sleeping </a:t>
            </a:r>
            <a:r>
              <a:rPr lang="en-US" dirty="0" smtClean="0"/>
              <a:t>habits</a:t>
            </a:r>
          </a:p>
          <a:p>
            <a:pPr marL="285750" indent="-285750">
              <a:buFont typeface="Wingdings" pitchFamily="2" charset="2"/>
              <a:buChar char="Ø"/>
            </a:pPr>
            <a:r>
              <a:rPr lang="en-US" dirty="0" smtClean="0"/>
              <a:t>Withdrawal </a:t>
            </a:r>
            <a:r>
              <a:rPr lang="en-US" dirty="0"/>
              <a:t>from friends, family, and regular </a:t>
            </a:r>
            <a:r>
              <a:rPr lang="en-US" dirty="0" smtClean="0"/>
              <a:t>activity</a:t>
            </a:r>
          </a:p>
          <a:p>
            <a:pPr marL="285750" indent="-285750">
              <a:buFont typeface="Wingdings" pitchFamily="2" charset="2"/>
              <a:buChar char="Ø"/>
            </a:pPr>
            <a:r>
              <a:rPr lang="en-US" dirty="0" smtClean="0"/>
              <a:t>Violent </a:t>
            </a:r>
            <a:r>
              <a:rPr lang="en-US" dirty="0"/>
              <a:t>actions, rebellious </a:t>
            </a:r>
            <a:r>
              <a:rPr lang="en-US" dirty="0" smtClean="0"/>
              <a:t>behavior</a:t>
            </a:r>
          </a:p>
          <a:p>
            <a:pPr marL="285750" indent="-285750">
              <a:buFont typeface="Wingdings" pitchFamily="2" charset="2"/>
              <a:buChar char="Ø"/>
            </a:pPr>
            <a:r>
              <a:rPr lang="en-US" dirty="0" smtClean="0"/>
              <a:t>Drug </a:t>
            </a:r>
            <a:r>
              <a:rPr lang="en-US" dirty="0"/>
              <a:t>and alcohol </a:t>
            </a:r>
            <a:r>
              <a:rPr lang="en-US" dirty="0" smtClean="0"/>
              <a:t>use</a:t>
            </a:r>
          </a:p>
          <a:p>
            <a:pPr marL="285750" indent="-285750">
              <a:buFont typeface="Wingdings" pitchFamily="2" charset="2"/>
              <a:buChar char="Ø"/>
            </a:pPr>
            <a:r>
              <a:rPr lang="en-US" dirty="0" smtClean="0"/>
              <a:t>Unusual </a:t>
            </a:r>
            <a:r>
              <a:rPr lang="en-US" dirty="0"/>
              <a:t>neglect in personal </a:t>
            </a:r>
            <a:r>
              <a:rPr lang="en-US" dirty="0" smtClean="0"/>
              <a:t>appearance</a:t>
            </a:r>
          </a:p>
          <a:p>
            <a:pPr marL="285750" indent="-285750">
              <a:buFont typeface="Wingdings" pitchFamily="2" charset="2"/>
              <a:buChar char="Ø"/>
            </a:pPr>
            <a:r>
              <a:rPr lang="en-US" dirty="0" smtClean="0"/>
              <a:t>Marked </a:t>
            </a:r>
            <a:r>
              <a:rPr lang="en-US" dirty="0"/>
              <a:t>personality </a:t>
            </a:r>
            <a:r>
              <a:rPr lang="en-US" dirty="0" smtClean="0"/>
              <a:t>change</a:t>
            </a:r>
          </a:p>
          <a:p>
            <a:pPr marL="285750" indent="-285750">
              <a:buFont typeface="Wingdings" pitchFamily="2" charset="2"/>
              <a:buChar char="Ø"/>
            </a:pPr>
            <a:r>
              <a:rPr lang="en-US" dirty="0" smtClean="0"/>
              <a:t>Decline </a:t>
            </a:r>
            <a:r>
              <a:rPr lang="en-US" dirty="0"/>
              <a:t>in school </a:t>
            </a:r>
            <a:r>
              <a:rPr lang="en-US" dirty="0" smtClean="0"/>
              <a:t>performance</a:t>
            </a:r>
          </a:p>
          <a:p>
            <a:pPr marL="285750" indent="-285750">
              <a:buFont typeface="Wingdings" pitchFamily="2" charset="2"/>
              <a:buChar char="Ø"/>
            </a:pPr>
            <a:r>
              <a:rPr lang="en-US" dirty="0" smtClean="0"/>
              <a:t>Fixation </a:t>
            </a:r>
            <a:r>
              <a:rPr lang="en-US" dirty="0"/>
              <a:t>on death or </a:t>
            </a:r>
            <a:r>
              <a:rPr lang="en-US" dirty="0" smtClean="0"/>
              <a:t>violence</a:t>
            </a:r>
          </a:p>
          <a:p>
            <a:pPr marL="285750" indent="-285750">
              <a:buFont typeface="Wingdings" pitchFamily="2" charset="2"/>
              <a:buChar char="Ø"/>
            </a:pPr>
            <a:r>
              <a:rPr lang="en-US" dirty="0" smtClean="0"/>
              <a:t>Self mutilation</a:t>
            </a:r>
          </a:p>
          <a:p>
            <a:pPr marL="285750" indent="-285750">
              <a:buFont typeface="Wingdings" pitchFamily="2" charset="2"/>
              <a:buChar char="Ø"/>
            </a:pPr>
            <a:r>
              <a:rPr lang="en-US" dirty="0" smtClean="0"/>
              <a:t>Making </a:t>
            </a:r>
            <a:r>
              <a:rPr lang="en-US" dirty="0"/>
              <a:t>statements such as: “life isn’t worthwhile; I won’t be a problem </a:t>
            </a:r>
            <a:r>
              <a:rPr lang="en-US" dirty="0" smtClean="0"/>
              <a:t>much longer</a:t>
            </a:r>
            <a:r>
              <a:rPr lang="en-US" dirty="0"/>
              <a:t>; teachers, family, friends don’t care; I wish I </a:t>
            </a:r>
            <a:r>
              <a:rPr lang="en-US" dirty="0" smtClean="0"/>
              <a:t>were dead</a:t>
            </a:r>
            <a:r>
              <a:rPr lang="en-US" dirty="0"/>
              <a:t>; who cares if I </a:t>
            </a:r>
            <a:r>
              <a:rPr lang="en-US" dirty="0" smtClean="0"/>
              <a:t>am dead</a:t>
            </a:r>
            <a:r>
              <a:rPr lang="en-US" dirty="0"/>
              <a:t>,” or “what’s the point of living</a:t>
            </a:r>
            <a:r>
              <a:rPr lang="en-US" dirty="0" smtClean="0"/>
              <a:t>?”</a:t>
            </a:r>
          </a:p>
        </p:txBody>
      </p:sp>
    </p:spTree>
    <p:extLst>
      <p:ext uri="{BB962C8B-B14F-4D97-AF65-F5344CB8AC3E}">
        <p14:creationId xmlns:p14="http://schemas.microsoft.com/office/powerpoint/2010/main" val="15069319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248</TotalTime>
  <Words>812</Words>
  <Application>Microsoft Office PowerPoint</Application>
  <PresentationFormat>On-screen Show (4:3)</PresentationFormat>
  <Paragraphs>94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Angles</vt:lpstr>
      <vt:lpstr>S. O. S. Signs of Suicide</vt:lpstr>
      <vt:lpstr>PowerPoint Presentation</vt:lpstr>
      <vt:lpstr>Myths of suicide</vt:lpstr>
      <vt:lpstr>Myth 2</vt:lpstr>
      <vt:lpstr>Myth 3</vt:lpstr>
      <vt:lpstr>Myth 4</vt:lpstr>
      <vt:lpstr>Myth 5</vt:lpstr>
      <vt:lpstr>Myth 6 </vt:lpstr>
      <vt:lpstr>  What are some of the Danger Signs?</vt:lpstr>
      <vt:lpstr>What You Can Do to Help  </vt:lpstr>
      <vt:lpstr>         DON’T:  Promise confidentiality when it comes to issues regarding safety. There are many resources for help when potential suicide is identified.  Pretend to have all the answers. The most important thing you can do may be to assist in finding professional help.  Leave the person alone or dare them to do it.  </vt:lpstr>
      <vt:lpstr>PowerPoint Presentation</vt:lpstr>
      <vt:lpstr>PowerPoint Presentation</vt:lpstr>
      <vt:lpstr>What to do?</vt:lpstr>
      <vt:lpstr>MOST IMPORTANT</vt:lpstr>
      <vt:lpstr>PowerPoint Presentation</vt:lpstr>
    </vt:vector>
  </TitlesOfParts>
  <Company>RCPS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Lewis - RCA</dc:creator>
  <cp:lastModifiedBy>Kierstin Montano - RCA</cp:lastModifiedBy>
  <cp:revision>17</cp:revision>
  <dcterms:created xsi:type="dcterms:W3CDTF">2012-12-03T15:50:34Z</dcterms:created>
  <dcterms:modified xsi:type="dcterms:W3CDTF">2013-11-19T19:29:12Z</dcterms:modified>
</cp:coreProperties>
</file>